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138F1-17A5-4AE4-8F46-0F97007A4186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F3DD-00A9-4FD8-B10F-FA60D94491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002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5C3E1-9919-4CEB-9AA2-DF9C68B11D5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B5B8D-E37E-424C-8F0C-11456E2B821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AF460-5915-41F0-8D74-4608CA071BB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E2145-852B-4FB0-A754-5EAE769816A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973CA-7155-4876-99AC-09CC9E04828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Environmental Protection, Food and Drug Administration and United States Department of Agriculture regulate GM foods to a limited extent. 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ABCC9-C985-446D-BF2B-E4D0138E4A1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81123-8013-4D17-B770-D50E1F52B21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has been a 50% decline in the Monarch population; which may be directly related to GM products. 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B50C5-21B1-4100-86DA-1987297B7C4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6C178-1C73-4545-99F6-844BF7362CD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2716"/>
            <a:ext cx="6858000" cy="4801284"/>
          </a:xfrm>
        </p:spPr>
        <p:txBody>
          <a:bodyPr/>
          <a:lstStyle/>
          <a:p>
            <a:r>
              <a:rPr lang="en-US" altLang="en-US" sz="2800"/>
              <a:t>A GM food is one that has sequences of DNA from another organism inserted into its genome in order to get a desired phenotype.   The definition of GM foods may also include foods that have an a deleted gene, foods such as cheese that are made from enzymes that are from a genetically modified organism, and foods such as beef that have been fed genetically modified feed. </a:t>
            </a: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9DE1-39DB-412B-97DF-6F913EAA7D1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Traditionally, plants and animals were selectively mated in order to get desired phenotypes.  This took many generations to improve organisms</a:t>
            </a:r>
            <a:r>
              <a:rPr lang="en-US" altLang="en-US" sz="3600" dirty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B4A48-F912-483D-8F27-AC1EBE4C96D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63DC3-7E8B-43A5-99F6-D787F7BE4E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2717"/>
            <a:ext cx="6858000" cy="4115846"/>
          </a:xfrm>
        </p:spPr>
        <p:txBody>
          <a:bodyPr/>
          <a:lstStyle/>
          <a:p>
            <a:r>
              <a:rPr lang="en-US" altLang="en-US" sz="2400"/>
              <a:t>The components that make up DNA are the same in all </a:t>
            </a:r>
          </a:p>
          <a:p>
            <a:r>
              <a:rPr lang="en-US" altLang="en-US" sz="2400"/>
              <a:t>organisms.  The sequence of these components is the “ recipe” for the proteins synthesized by different organisms.  Proteins are responsible for the characteristics exhibited by life forms.  By taking the DNA sequence that codes for a protein responsible for a desirable characteristic and putting it into the DNA (Genome) of another organism; the desired characteristic will be expressed.  The new sequence will begin to make the intended protein.</a:t>
            </a:r>
            <a:endParaRPr lang="en-US" altLang="en-US" sz="66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4E208-5EF5-44FA-85C2-7294261C93C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Flavr SavrTM Tomato had a gene added to prevent the breakdown of cell walls as the fruit ripened. The genetic modifications allow these tomatoes to remain firm even after extended shipping and storage times.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30D79-1037-489B-9A89-B8F7E1C50B1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A good example is insect resistant corn.  The bacteria </a:t>
            </a:r>
            <a:r>
              <a:rPr lang="en-US" altLang="en-US" sz="3200" i="1"/>
              <a:t>Bacillus turingiensis</a:t>
            </a:r>
            <a:r>
              <a:rPr lang="en-US" altLang="en-US" sz="3200"/>
              <a:t> has a gene that directs the synthesis of a protein that is toxic to some insects and benign to others.</a:t>
            </a:r>
            <a:endParaRPr lang="en-US" altLang="en-US" sz="4000" i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1E372-E2B4-43B3-A760-8F40433DB92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FFF1E-8DFE-4F06-860B-6DC8EE75861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7CDD55-A206-4051-B545-5690BBE62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84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D878A8-2D3C-4F80-A570-CE2A2B6736FC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4D43C7-EADF-4220-BEC1-14379944E97C}" type="datetimeFigureOut">
              <a:rPr lang="en-CA" smtClean="0"/>
              <a:t>14/11/2013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fact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kscienc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086600" cy="4876800"/>
          </a:xfrm>
        </p:spPr>
        <p:txBody>
          <a:bodyPr/>
          <a:lstStyle/>
          <a:p>
            <a:pPr algn="ctr"/>
            <a:r>
              <a:rPr lang="en-US" altLang="en-US" sz="6600" dirty="0"/>
              <a:t>Genetically Modified</a:t>
            </a:r>
            <a:br>
              <a:rPr lang="en-US" altLang="en-US" sz="6600" dirty="0"/>
            </a:br>
            <a:r>
              <a:rPr lang="en-US" altLang="en-US" sz="6600" dirty="0"/>
              <a:t/>
            </a:r>
            <a:br>
              <a:rPr lang="en-US" altLang="en-US" sz="6600" dirty="0"/>
            </a:br>
            <a:endParaRPr lang="en-US" altLang="en-US" sz="6600" dirty="0"/>
          </a:p>
        </p:txBody>
      </p:sp>
      <p:pic>
        <p:nvPicPr>
          <p:cNvPr id="132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7112"/>
            <a:ext cx="29718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1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800" dirty="0"/>
              <a:t>How can DNA be moved from one organism to another?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66FF99"/>
              </a:buClr>
              <a:buFont typeface="Wingdings 2" pitchFamily="18" charset="2"/>
              <a:buChar char="Ù"/>
            </a:pP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altLang="en-US" b="1" u="sng" dirty="0">
                <a:solidFill>
                  <a:schemeClr val="tx2">
                    <a:lumMod val="50000"/>
                  </a:schemeClr>
                </a:solidFill>
              </a:rPr>
              <a:t>vector </a:t>
            </a: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</a:rPr>
              <a:t>can carry DNA.  </a:t>
            </a:r>
            <a:endParaRPr lang="en-US" alt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rgbClr val="66FF99"/>
              </a:buClr>
              <a:buFont typeface="Wingdings 2" pitchFamily="18" charset="2"/>
              <a:buChar char="Ù"/>
            </a:pPr>
            <a:r>
              <a:rPr lang="en-US" altLang="en-US" b="1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</a:rPr>
              <a:t>vector can be a pellet from a gene gun.  </a:t>
            </a:r>
            <a:endParaRPr lang="en-US" alt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rgbClr val="66FF99"/>
              </a:buClr>
              <a:buFont typeface="Wingdings 2" pitchFamily="18" charset="2"/>
              <a:buChar char="Ù"/>
            </a:pPr>
            <a:r>
              <a:rPr lang="en-US" altLang="en-US" b="1" dirty="0" smtClean="0">
                <a:solidFill>
                  <a:schemeClr val="tx2">
                    <a:lumMod val="50000"/>
                  </a:schemeClr>
                </a:solidFill>
              </a:rPr>
              <a:t>Viruses </a:t>
            </a: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</a:rPr>
              <a:t>and bacteria also can be utilized to </a:t>
            </a:r>
            <a:r>
              <a:rPr lang="en-US" altLang="en-US" b="1" u="sng" dirty="0">
                <a:solidFill>
                  <a:schemeClr val="tx2">
                    <a:lumMod val="50000"/>
                  </a:schemeClr>
                </a:solidFill>
              </a:rPr>
              <a:t>transfer genes</a:t>
            </a: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pic>
        <p:nvPicPr>
          <p:cNvPr id="1669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6"/>
          <a:stretch>
            <a:fillRect/>
          </a:stretch>
        </p:blipFill>
        <p:spPr bwMode="auto">
          <a:xfrm>
            <a:off x="4953000" y="1905000"/>
            <a:ext cx="395446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5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Possible Benefits</a:t>
            </a:r>
            <a:br>
              <a:rPr lang="en-US" altLang="en-US" sz="4800" dirty="0"/>
            </a:br>
            <a:r>
              <a:rPr lang="en-US" altLang="en-US" sz="4800" dirty="0"/>
              <a:t>of GM Foods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4608512" cy="4572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Easing of world hunger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Development of crops that can be grown in marginal soil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Reduced strain on nonrenewable resources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Development of drought resistant crops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Development of salt-tolerant crops 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®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Development of crops that make more efficient use of nitrogen and other nutrients</a:t>
            </a:r>
          </a:p>
        </p:txBody>
      </p:sp>
      <p:pic>
        <p:nvPicPr>
          <p:cNvPr id="149510" name="Picture 6" descr="ri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81200"/>
            <a:ext cx="2828925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91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Possible Benefits</a:t>
            </a:r>
            <a:br>
              <a:rPr lang="en-US" altLang="en-US" sz="4800" dirty="0"/>
            </a:br>
            <a:r>
              <a:rPr lang="en-US" altLang="en-US" sz="4800" dirty="0"/>
              <a:t> of GM Foods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844824"/>
            <a:ext cx="3923928" cy="4392488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 2" pitchFamily="18" charset="2"/>
              <a:buChar char="÷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Reduced use of pesticides and herbicides</a:t>
            </a:r>
          </a:p>
          <a:p>
            <a:pPr lvl="1">
              <a:buClr>
                <a:schemeClr val="tx2"/>
              </a:buClr>
              <a:buFont typeface="Times New Roman" pitchFamily="18" charset="0"/>
              <a:buChar char="►"/>
            </a:pPr>
            <a:r>
              <a:rPr lang="en-US" altLang="en-US" sz="2400" dirty="0">
                <a:solidFill>
                  <a:schemeClr val="tx2">
                    <a:lumMod val="50000"/>
                  </a:schemeClr>
                </a:solidFill>
              </a:rPr>
              <a:t>Development of pest resistant crops </a:t>
            </a:r>
          </a:p>
          <a:p>
            <a:pPr lvl="1">
              <a:buClr>
                <a:schemeClr val="tx2"/>
              </a:buClr>
              <a:buFont typeface="Times New Roman" pitchFamily="18" charset="0"/>
              <a:buChar char="►"/>
            </a:pPr>
            <a:r>
              <a:rPr lang="en-US" altLang="en-US" sz="2400" dirty="0">
                <a:solidFill>
                  <a:schemeClr val="tx2">
                    <a:lumMod val="50000"/>
                  </a:schemeClr>
                </a:solidFill>
              </a:rPr>
              <a:t>Reduced herbicide use is better for the environment and reduces costs for farmers </a:t>
            </a:r>
          </a:p>
        </p:txBody>
      </p:sp>
      <p:pic>
        <p:nvPicPr>
          <p:cNvPr id="152583" name="Picture 7" descr="roundu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2564904"/>
            <a:ext cx="3404221" cy="27363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9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7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0140"/>
            <a:ext cx="75438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Possible Benefits </a:t>
            </a:r>
            <a:br>
              <a:rPr lang="en-US" altLang="en-US" dirty="0"/>
            </a:br>
            <a:r>
              <a:rPr lang="en-US" altLang="en-US" dirty="0"/>
              <a:t>of GM Foods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484784"/>
            <a:ext cx="4648200" cy="5184576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Ù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Improved crop quality</a:t>
            </a:r>
          </a:p>
          <a:p>
            <a:pPr lvl="1">
              <a:buClr>
                <a:schemeClr val="tx2"/>
              </a:buClr>
              <a:buFont typeface="Wingdings 2" pitchFamily="18" charset="2"/>
              <a:buChar char="ð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Development of frost resistant crops </a:t>
            </a:r>
          </a:p>
          <a:p>
            <a:pPr lvl="1">
              <a:buClr>
                <a:schemeClr val="tx2"/>
              </a:buClr>
              <a:buFont typeface="Wingdings 2" pitchFamily="18" charset="2"/>
              <a:buChar char="ð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Development of disease resistant crops</a:t>
            </a:r>
          </a:p>
          <a:p>
            <a:pPr lvl="1">
              <a:buClr>
                <a:schemeClr val="tx2"/>
              </a:buClr>
              <a:buFont typeface="Wingdings 2" pitchFamily="18" charset="2"/>
              <a:buChar char="ð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Development of flood resistant crops</a:t>
            </a:r>
          </a:p>
          <a:p>
            <a:pPr>
              <a:buFont typeface="Wingdings 2" pitchFamily="18" charset="2"/>
              <a:buChar char="Ù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Improved nutritional quality</a:t>
            </a:r>
          </a:p>
          <a:p>
            <a:pPr lvl="1">
              <a:buClr>
                <a:schemeClr val="tx2"/>
              </a:buClr>
              <a:buFont typeface="Wingdings 2" pitchFamily="18" charset="2"/>
              <a:buChar char="ð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Development of foods designed to meet specific nutritional goals </a:t>
            </a:r>
          </a:p>
        </p:txBody>
      </p:sp>
      <p:pic>
        <p:nvPicPr>
          <p:cNvPr id="154633" name="Picture 9" descr="time_cover_july_31_2000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56" y="1981200"/>
            <a:ext cx="31231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4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Who makes sure GM foods are safe?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4495800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SzTx/>
              <a:buFont typeface="Wingdings 2" pitchFamily="18" charset="2"/>
              <a:buChar char="î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Government agencies regulate GM foods	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Char char="î"/>
            </a:pP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GM foods in the United States are required to be labeled </a:t>
            </a:r>
            <a:r>
              <a:rPr lang="en-US" altLang="en-US" sz="2600" u="sng" dirty="0">
                <a:solidFill>
                  <a:schemeClr val="tx2">
                    <a:lumMod val="50000"/>
                  </a:schemeClr>
                </a:solidFill>
              </a:rPr>
              <a:t>only if the nutritional value is changed</a:t>
            </a: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 or a </a:t>
            </a:r>
            <a:r>
              <a:rPr lang="en-US" altLang="en-US" sz="2600" u="sng" dirty="0" smtClean="0">
                <a:solidFill>
                  <a:schemeClr val="tx2">
                    <a:lumMod val="50000"/>
                  </a:schemeClr>
                </a:solidFill>
              </a:rPr>
              <a:t>new </a:t>
            </a:r>
            <a:r>
              <a:rPr lang="en-US" altLang="en-US" sz="2600" u="sng" dirty="0">
                <a:solidFill>
                  <a:schemeClr val="tx2">
                    <a:lumMod val="50000"/>
                  </a:schemeClr>
                </a:solidFill>
              </a:rPr>
              <a:t>allergen</a:t>
            </a: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 is introduced</a:t>
            </a:r>
            <a:r>
              <a:rPr lang="en-US" altLang="en-US" sz="2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Char char="î"/>
            </a:pPr>
            <a:r>
              <a:rPr lang="en-CA" sz="2600" dirty="0"/>
              <a:t>There is no mandatory labeling of genetically engineered foods in </a:t>
            </a:r>
            <a:r>
              <a:rPr lang="en-CA" sz="2600" dirty="0" smtClean="0"/>
              <a:t>Canada.</a:t>
            </a:r>
            <a:endParaRPr lang="en-US" altLang="en-US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6678" name="Picture 6" descr="agenci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16832"/>
            <a:ext cx="2592288" cy="39254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6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6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Possible Risks </a:t>
            </a:r>
            <a:br>
              <a:rPr lang="en-US" altLang="en-US" sz="4800" dirty="0"/>
            </a:br>
            <a:r>
              <a:rPr lang="en-US" altLang="en-US" sz="4800" dirty="0"/>
              <a:t>of GM Foods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t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Insects might develop resistance to pesticide-producing GM crops </a:t>
            </a:r>
          </a:p>
          <a:p>
            <a:pPr>
              <a:buClr>
                <a:schemeClr val="tx2"/>
              </a:buClr>
              <a:buFont typeface="Wingdings" pitchFamily="2" charset="2"/>
              <a:buChar char="t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Herbicide-tolerant crops may cross-pollinate weeds, resulting in "</a:t>
            </a:r>
            <a:r>
              <a:rPr lang="en-US" altLang="en-US" sz="2800" dirty="0" err="1">
                <a:solidFill>
                  <a:schemeClr val="tx2">
                    <a:lumMod val="50000"/>
                  </a:schemeClr>
                </a:solidFill>
              </a:rPr>
              <a:t>superweeds</a:t>
            </a: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"</a:t>
            </a:r>
          </a:p>
        </p:txBody>
      </p:sp>
      <p:pic>
        <p:nvPicPr>
          <p:cNvPr id="158725" name="Picture 5" descr="cor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81200"/>
            <a:ext cx="2946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2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Possible Risks </a:t>
            </a:r>
            <a:br>
              <a:rPr lang="en-US" altLang="en-US" sz="4800" dirty="0"/>
            </a:br>
            <a:r>
              <a:rPr lang="en-US" altLang="en-US" sz="4800" dirty="0"/>
              <a:t>for GM Foods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­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Certain gene products may be allergens, thus causing harm to human health </a:t>
            </a:r>
          </a:p>
          <a:p>
            <a:pPr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­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There may be unintended harm to wildlife and beneficial insects</a:t>
            </a:r>
          </a:p>
          <a:p>
            <a:pPr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­"/>
            </a:pP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?Unknown Risks</a:t>
            </a:r>
          </a:p>
        </p:txBody>
      </p:sp>
      <p:pic>
        <p:nvPicPr>
          <p:cNvPr id="1607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3225800"/>
            <a:ext cx="2438400" cy="1625600"/>
          </a:xfrm>
          <a:noFill/>
          <a:ln/>
        </p:spPr>
      </p:pic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4937125" y="5249863"/>
            <a:ext cx="30448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" charset="0"/>
                <a:cs typeface="Times" charset="0"/>
              </a:rPr>
              <a:t>Photo courtesy of T. W. Davies, Cal. Acad. of Sciences.</a:t>
            </a:r>
          </a:p>
          <a:p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3432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deepfriar.files.wordpress.com/2010/11/gm-food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1124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/>
              <a:t>Assignment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7848600" cy="508518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ð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Conduct research on GM foods.  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Are they beneficial or harmful?</a:t>
            </a:r>
          </a:p>
          <a:p>
            <a:pPr lvl="1">
              <a:buFont typeface="Wingdings" pitchFamily="2" charset="2"/>
              <a:buChar char="w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Compare and contrast four articles from websites with opposite viewpoints on GM foods.  </a:t>
            </a:r>
          </a:p>
          <a:p>
            <a:pPr lvl="2">
              <a:buFont typeface="Wingdings" pitchFamily="2" charset="2"/>
              <a:buChar char="w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2 pros and 2 cons</a:t>
            </a:r>
            <a:endParaRPr lang="en-US" altLang="en-US" sz="2800" b="1" dirty="0">
              <a:solidFill>
                <a:schemeClr val="tx2">
                  <a:lumMod val="50000"/>
                </a:schemeClr>
              </a:solidFill>
              <a:hlinkClick r:id="rId3"/>
            </a:endParaRPr>
          </a:p>
          <a:p>
            <a:pPr lvl="1">
              <a:buFont typeface="Wingdings" pitchFamily="2" charset="2"/>
              <a:buChar char="w"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Write a short summary </a:t>
            </a:r>
            <a:r>
              <a:rPr lang="en-US" altLang="en-US" sz="2800" b="1" u="sng" dirty="0">
                <a:solidFill>
                  <a:schemeClr val="tx2">
                    <a:lumMod val="50000"/>
                  </a:schemeClr>
                </a:solidFill>
              </a:rPr>
              <a:t>on your views</a:t>
            </a: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</a:rPr>
              <a:t> about GM foods.  Cite all 4 articles in your viewpoint summary.</a:t>
            </a:r>
          </a:p>
        </p:txBody>
      </p:sp>
    </p:spTree>
    <p:extLst>
      <p:ext uri="{BB962C8B-B14F-4D97-AF65-F5344CB8AC3E}">
        <p14:creationId xmlns:p14="http://schemas.microsoft.com/office/powerpoint/2010/main" val="2799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What is a Genetically Modified (GM) Food?</a:t>
            </a:r>
          </a:p>
        </p:txBody>
      </p:sp>
      <p:sp>
        <p:nvSpPr>
          <p:cNvPr id="13927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16832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Foods that contain an </a:t>
            </a:r>
            <a:r>
              <a:rPr lang="en-US" altLang="en-US" sz="3400" u="sng" dirty="0">
                <a:solidFill>
                  <a:schemeClr val="tx2">
                    <a:lumMod val="50000"/>
                  </a:schemeClr>
                </a:solidFill>
              </a:rPr>
              <a:t>added 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gene sequence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Foods that have a </a:t>
            </a:r>
            <a:r>
              <a:rPr lang="en-US" altLang="en-US" sz="3400" u="sng" dirty="0" smtClean="0">
                <a:solidFill>
                  <a:schemeClr val="tx2">
                    <a:lumMod val="50000"/>
                  </a:schemeClr>
                </a:solidFill>
              </a:rPr>
              <a:t>deleted </a:t>
            </a:r>
            <a:r>
              <a:rPr lang="en-US" altLang="en-US" sz="3400" dirty="0" smtClean="0">
                <a:solidFill>
                  <a:schemeClr val="tx2">
                    <a:lumMod val="50000"/>
                  </a:schemeClr>
                </a:solidFill>
              </a:rPr>
              <a:t>gene 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sequence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Animal products from animals </a:t>
            </a:r>
            <a:r>
              <a:rPr lang="en-US" altLang="en-US" sz="3400" u="sng" dirty="0">
                <a:solidFill>
                  <a:schemeClr val="tx2">
                    <a:lumMod val="50000"/>
                  </a:schemeClr>
                </a:solidFill>
              </a:rPr>
              <a:t>fed 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GM feed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Products </a:t>
            </a:r>
            <a:r>
              <a:rPr lang="en-US" altLang="en-US" sz="3400" u="sng" dirty="0">
                <a:solidFill>
                  <a:schemeClr val="tx2">
                    <a:lumMod val="50000"/>
                  </a:schemeClr>
                </a:solidFill>
              </a:rPr>
              <a:t>produced by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 GM organisms </a:t>
            </a:r>
          </a:p>
          <a:p>
            <a:pPr>
              <a:lnSpc>
                <a:spcPct val="90000"/>
              </a:lnSpc>
            </a:pPr>
            <a:endParaRPr lang="en-US" altLang="en-US" sz="34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4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 autoUpdateAnimBg="0"/>
      <p:bldP spid="13927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NOT a GM food?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-6345" y="1340768"/>
            <a:ext cx="7620000" cy="4800600"/>
          </a:xfrm>
        </p:spPr>
        <p:txBody>
          <a:bodyPr>
            <a:normAutofit/>
          </a:bodyPr>
          <a:lstStyle/>
          <a:p>
            <a:r>
              <a:rPr lang="en-US" sz="3600" dirty="0"/>
              <a:t>Food that is selected for desired traits.</a:t>
            </a:r>
          </a:p>
          <a:p>
            <a:r>
              <a:rPr lang="en-US" sz="3600" dirty="0"/>
              <a:t>Food grown for specific trait.</a:t>
            </a:r>
          </a:p>
          <a:p>
            <a:r>
              <a:rPr lang="en-US" sz="3600" dirty="0"/>
              <a:t>Food modified by chemical process</a:t>
            </a:r>
          </a:p>
          <a:p>
            <a:pPr lvl="1"/>
            <a:r>
              <a:rPr lang="en-US" sz="3600" dirty="0"/>
              <a:t>Example:  Grapple </a:t>
            </a:r>
          </a:p>
          <a:p>
            <a:pPr lvl="2"/>
            <a:r>
              <a:rPr lang="en-US" sz="3600" dirty="0"/>
              <a:t>Fuji apple that is soaked in grape concentrate</a:t>
            </a:r>
          </a:p>
          <a:p>
            <a:pPr lvl="2"/>
            <a:endParaRPr lang="en-US" sz="3600" dirty="0"/>
          </a:p>
        </p:txBody>
      </p:sp>
      <p:pic>
        <p:nvPicPr>
          <p:cNvPr id="1026" name="Picture 2" descr="http://fourc.ca/wp-content/uploads/2012/06/grappl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2055510" cy="199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 dirty="0"/>
              <a:t>Why are foods  genetically modified?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67000"/>
            <a:ext cx="7543800" cy="3282280"/>
          </a:xfrm>
        </p:spPr>
        <p:txBody>
          <a:bodyPr>
            <a:normAutofit/>
          </a:bodyPr>
          <a:lstStyle/>
          <a:p>
            <a:pPr>
              <a:buClr>
                <a:srgbClr val="C3E1FF"/>
              </a:buClr>
              <a:buFont typeface="Wingdings" pitchFamily="2" charset="2"/>
              <a:buChar char="t"/>
            </a:pPr>
            <a:r>
              <a:rPr lang="en-US" altLang="en-US" sz="3600" dirty="0">
                <a:solidFill>
                  <a:schemeClr val="hlink"/>
                </a:solidFill>
              </a:rPr>
              <a:t>Rapid and Precise method of altering organisms</a:t>
            </a:r>
          </a:p>
          <a:p>
            <a:pPr>
              <a:buClr>
                <a:srgbClr val="C3E1FF"/>
              </a:buClr>
              <a:buFont typeface="Wingdings" pitchFamily="2" charset="2"/>
              <a:buChar char="t"/>
            </a:pPr>
            <a:r>
              <a:rPr lang="en-US" altLang="en-US" sz="3600" dirty="0">
                <a:solidFill>
                  <a:schemeClr val="hlink"/>
                </a:solidFill>
              </a:rPr>
              <a:t>Economic Gain</a:t>
            </a:r>
          </a:p>
          <a:p>
            <a:pPr>
              <a:buClr>
                <a:srgbClr val="C3E1FF"/>
              </a:buClr>
              <a:buFont typeface="Wingdings" pitchFamily="2" charset="2"/>
              <a:buChar char="t"/>
            </a:pPr>
            <a:r>
              <a:rPr lang="en-US" altLang="en-US" sz="3600" dirty="0">
                <a:solidFill>
                  <a:schemeClr val="hlink"/>
                </a:solidFill>
              </a:rPr>
              <a:t>Potential Benefits</a:t>
            </a:r>
          </a:p>
        </p:txBody>
      </p:sp>
    </p:spTree>
    <p:extLst>
      <p:ext uri="{BB962C8B-B14F-4D97-AF65-F5344CB8AC3E}">
        <p14:creationId xmlns:p14="http://schemas.microsoft.com/office/powerpoint/2010/main" val="411705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/>
              <a:t>Common GM Foods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828800"/>
            <a:ext cx="36957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Corn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Canola Oil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Tomatoes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Potatoes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Rice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Cheese</a:t>
            </a:r>
          </a:p>
          <a:p>
            <a:pPr>
              <a:buFont typeface="Wingdings 2" pitchFamily="18" charset="2"/>
              <a:buChar char="ð"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Meat</a:t>
            </a:r>
          </a:p>
          <a:p>
            <a:endParaRPr lang="en-US" alt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How is genetic modification possible? 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­"/>
            </a:pPr>
            <a:r>
              <a:rPr lang="en-US" altLang="en-US" sz="3200" b="1" dirty="0"/>
              <a:t>Protein sequences (DNA) can be moved from one organism to another.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­"/>
            </a:pPr>
            <a:r>
              <a:rPr lang="en-US" altLang="en-US" sz="3200" b="1" dirty="0"/>
              <a:t>Example:  Tomatoes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­"/>
            </a:pPr>
            <a:r>
              <a:rPr lang="en-US" altLang="en-US" sz="3200" b="1" dirty="0"/>
              <a:t>Gene added to prevent the breakdown of cell walls as the fruit ripened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­"/>
            </a:pPr>
            <a:r>
              <a:rPr lang="en-US" altLang="en-US" sz="3200" b="1" dirty="0"/>
              <a:t>Why would this be a good idea?  </a:t>
            </a:r>
            <a:endParaRPr lang="en-US" altLang="en-US" sz="3200" dirty="0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0" y="2005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41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Tomato</a:t>
            </a:r>
          </a:p>
        </p:txBody>
      </p:sp>
      <p:pic>
        <p:nvPicPr>
          <p:cNvPr id="2037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59" y="1600200"/>
            <a:ext cx="7589881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9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800" dirty="0"/>
              <a:t>How can DNA be moved from one organism to another?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23528" y="2060848"/>
            <a:ext cx="7924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</a:rPr>
              <a:t>Find an organism with the desired trait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</a:rPr>
              <a:t>Isolate the gene sequence that codes for the desired trait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</a:rPr>
              <a:t>Insert the gene sequence into the genome of the plant cell</a:t>
            </a:r>
            <a:endParaRPr lang="en-US" altLang="en-US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utoUpdateAnimBg="0"/>
      <p:bldP spid="197636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800" dirty="0"/>
              <a:t>How can DNA be moved from one organism to another?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539552" y="1844824"/>
            <a:ext cx="6858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altLang="en-US" sz="3200" b="1" dirty="0">
              <a:solidFill>
                <a:schemeClr val="folHlink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Allow the genetically altered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cell 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to grow into a plant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endParaRPr lang="en-US" altLang="en-US" sz="1600" b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Allow the plant to propagate</a:t>
            </a:r>
            <a:endParaRPr lang="en-US" alt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1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utoUpdateAnimBg="0"/>
      <p:bldP spid="199684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1645</TotalTime>
  <Words>795</Words>
  <Application>Microsoft Office PowerPoint</Application>
  <PresentationFormat>On-screen Show (4:3)</PresentationFormat>
  <Paragraphs>104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Genetically Modified  </vt:lpstr>
      <vt:lpstr>What is a Genetically Modified (GM) Food?</vt:lpstr>
      <vt:lpstr>What is NOT a GM food?</vt:lpstr>
      <vt:lpstr>Why are foods  genetically modified?</vt:lpstr>
      <vt:lpstr>Common GM Foods</vt:lpstr>
      <vt:lpstr>How is genetic modification possible? </vt:lpstr>
      <vt:lpstr>Example:  Tomato</vt:lpstr>
      <vt:lpstr>How can DNA be moved from one organism to another?</vt:lpstr>
      <vt:lpstr>How can DNA be moved from one organism to another?</vt:lpstr>
      <vt:lpstr>How can DNA be moved from one organism to another?</vt:lpstr>
      <vt:lpstr>Possible Benefits of GM Foods</vt:lpstr>
      <vt:lpstr>Possible Benefits  of GM Foods</vt:lpstr>
      <vt:lpstr>Possible Benefits  of GM Foods</vt:lpstr>
      <vt:lpstr>Who makes sure GM foods are safe?</vt:lpstr>
      <vt:lpstr>Possible Risks  of GM Foods</vt:lpstr>
      <vt:lpstr>Possible Risks  for GM Foods</vt:lpstr>
      <vt:lpstr>PowerPoint Presentation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2013-11-12T19:08:52Z</dcterms:created>
  <dcterms:modified xsi:type="dcterms:W3CDTF">2013-11-14T19:26:50Z</dcterms:modified>
</cp:coreProperties>
</file>